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1093" r:id="rId3"/>
    <p:sldId id="1094" r:id="rId4"/>
    <p:sldId id="1076" r:id="rId5"/>
    <p:sldId id="305" r:id="rId6"/>
    <p:sldId id="1105" r:id="rId7"/>
    <p:sldId id="1101" r:id="rId8"/>
    <p:sldId id="1100" r:id="rId9"/>
    <p:sldId id="315" r:id="rId10"/>
    <p:sldId id="263" r:id="rId11"/>
    <p:sldId id="264" r:id="rId12"/>
    <p:sldId id="1086" r:id="rId13"/>
    <p:sldId id="1087" r:id="rId14"/>
    <p:sldId id="1108" r:id="rId15"/>
    <p:sldId id="1109" r:id="rId16"/>
    <p:sldId id="265" r:id="rId17"/>
    <p:sldId id="266" r:id="rId18"/>
    <p:sldId id="1106" r:id="rId19"/>
    <p:sldId id="1107" r:id="rId20"/>
    <p:sldId id="1080" r:id="rId21"/>
    <p:sldId id="1085" r:id="rId22"/>
    <p:sldId id="1098" r:id="rId23"/>
    <p:sldId id="1096" r:id="rId24"/>
    <p:sldId id="1102" r:id="rId25"/>
    <p:sldId id="1103" r:id="rId26"/>
    <p:sldId id="1104" r:id="rId27"/>
    <p:sldId id="31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7" autoAdjust="0"/>
    <p:restoredTop sz="89254" autoAdjust="0"/>
  </p:normalViewPr>
  <p:slideViewPr>
    <p:cSldViewPr snapToGrid="0">
      <p:cViewPr varScale="1">
        <p:scale>
          <a:sx n="107" d="100"/>
          <a:sy n="107" d="100"/>
        </p:scale>
        <p:origin x="64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«1С:Образование», имеющая все необходимые сертификаты от регуляторов.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или колледже цифровую образовательную среду, соответствующую актуальным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4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brazovanie1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hyperlink" Target="https://vk.com/obrazovanie1c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27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2216928"/>
            <a:ext cx="9551350" cy="242414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IV 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«Методический акселератор» фирмы «1С»</a:t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52542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b="1" dirty="0">
                <a:solidFill>
                  <a:srgbClr val="C00000"/>
                </a:solidFill>
              </a:rPr>
              <a:t>02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.11.2023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5C027F-7AEE-5566-A129-0EDF40FA5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6" y="0"/>
            <a:ext cx="1817914" cy="12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Урок математики в 3-м классе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13979" y="1251386"/>
            <a:ext cx="7985125" cy="4756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Бардова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Елена Анатольевна, учитель начальных классов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Тема: «Задачи на увеличение числа в несколько раз»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 урока: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урок открытия нового знания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Цели урока: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познакомить с задачами на увеличение числа в несколько раз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умение работать самостоятельно</a:t>
            </a:r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Планируемые результаты: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  <a:tabLst>
                <a:tab pos="449580" algn="l"/>
              </a:tabLs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Предметные: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  <a:tabLst>
                <a:tab pos="44958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научаться решать простые задачи на увеличение числа в несколько раз;</a:t>
            </a:r>
          </a:p>
          <a:p>
            <a:pPr marL="800100" lvl="1" indent="-34290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  <a:tabLst>
                <a:tab pos="44958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закрепят знания таблицы умножения и деления;</a:t>
            </a:r>
          </a:p>
          <a:p>
            <a:pPr marL="342900" lvl="0" indent="-34290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  <a:tabLst>
                <a:tab pos="449580" algn="l"/>
              </a:tabLs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Личностные: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формируют способность к самооценке на основе наблюдения за собственной деятельностью;</a:t>
            </a:r>
          </a:p>
          <a:p>
            <a:pPr marL="742950" lvl="1" indent="-28575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учебно-познавательный интерес к новому учебному материалу и способам решения новой частной задачи.</a:t>
            </a:r>
          </a:p>
          <a:p>
            <a:pPr marL="742950" lvl="1" indent="-285750">
              <a:lnSpc>
                <a:spcPct val="100000"/>
              </a:lnSpc>
              <a:spcAft>
                <a:spcPts val="50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развивают навыки сотрудничества со взрослыми и сверстниками.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5F887-5A97-6052-48D8-AF131D31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717" y="1251386"/>
            <a:ext cx="4443996" cy="2637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4EB204-9692-F577-4FF0-DA876FA8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3558252"/>
            <a:ext cx="3338513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49363"/>
              </p:ext>
            </p:extLst>
          </p:nvPr>
        </p:nvGraphicFramePr>
        <p:xfrm>
          <a:off x="401757" y="1347750"/>
          <a:ext cx="11578986" cy="521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Этапы урока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Деятельность учащегося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Что добавили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5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Актуализация знаний и мотивация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Выполняют практические упражнения на развитие навыков устного счета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Решают логические задачи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Интерактивный тренажер по материалам конспекта урока + игра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Готовый тренажер устного счета из состава Библиотеки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Тест «Решение логических задач» по материалам урока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Открытие нового знания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Узнают способ решения задач на увеличение числа в несколько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Информационный материал из состава Библиотеки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52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Первичное закрепление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Решают задачи на увеличение числа в несколько раз и на несколько единиц под руководством учителя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Интерактивное задание «Увеличить и уменьшить числа»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Интерактивное задание «Задачи на уменьшение и увеличение»</a:t>
                      </a:r>
                      <a:endParaRPr lang="ru-RU" sz="1600" dirty="0"/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6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работа с самопроверкой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Решают задачи на увеличение числа в несколько раз и на несколько единиц самостоятельно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Интерактивное задание «Увеличить и уменьшить числа»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Интерактивное задание «Задачи на уменьшение и увеличение»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>11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1439454" y="295922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/>
              <a:t>Что предлагаем: </a:t>
            </a:r>
            <a:endParaRPr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CD8F-A95F-43E8-44AD-6314F20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русского языка в 4 классе по теме «Синонимы»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80C4E-E476-9BB8-F256-A9A94919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98" y="1216025"/>
            <a:ext cx="7184088" cy="55054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Автор: </a:t>
            </a:r>
            <a:r>
              <a:rPr lang="ru-RU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Михалёва</a:t>
            </a:r>
            <a:r>
              <a:rPr lang="ru-RU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Юлия Валерьевна, учитель начальных классов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Тема: «Синонимы»</a:t>
            </a:r>
            <a:endParaRPr lang="en-US" sz="1500" b="1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Тип урока</a:t>
            </a:r>
            <a:r>
              <a:rPr lang="ru-RU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и решение учебных задач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Цели урока:</a:t>
            </a:r>
            <a:r>
              <a:rPr lang="ru-RU" sz="15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значение синонимов в устной и письменной речи, научиться правильно употреблять синонимы в речи, в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Задачи:</a:t>
            </a:r>
            <a:endParaRPr lang="ru-RU" sz="15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Образовательные: </a:t>
            </a:r>
            <a:r>
              <a:rPr lang="ru-RU" sz="1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способствовать усвоению и первичному закреплению знаний и умений о синонимах, антонимах, омонимах; формированию умения применять эти знания в практических упражнениях.</a:t>
            </a:r>
            <a:endParaRPr lang="ru-RU" sz="15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Развивающие: </a:t>
            </a:r>
            <a:r>
              <a:rPr lang="ru-RU" sz="1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способствовать развитию речи; умения применять ранее полученные знания, развитию логического мышления, оперативной памяти, произвольного внимания, орфографической и пунктуационной грамотности; развитию умения распознавать синонимы, антонимы, омонимы , находить их в тексте , применять их в речи.</a:t>
            </a:r>
            <a:endParaRPr lang="ru-RU" sz="15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 </a:t>
            </a:r>
            <a:r>
              <a:rPr lang="ru-RU" sz="1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средствами учебного занятия воспитывать позитивное отношение к предмету, формировать положительную мотивацию к учебной деятельности, интерес к русскому языку, бережное отношение к родному языку, слову; формировать жизненно необходимые качества: усидчивость, аккуратность, самостоятельность, работоспособность, внимательность, честность, волю, уважение к другим, способность к сотрудничеству, ответственность за продукты собственной деятельности. </a:t>
            </a:r>
            <a:r>
              <a:rPr lang="ru-RU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ыяснить их роль.</a:t>
            </a:r>
            <a:endParaRPr lang="ru-RU" sz="15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2A0AD-6A04-5DCA-FACB-1FCFC50A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9A25D-99B4-4998-A600-16C29210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86" y="1481766"/>
            <a:ext cx="4425205" cy="44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4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52193-EB21-6413-DE8E-27260E76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732F41F-BE1F-B0FC-1440-3FF2D7198A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214" y="1530156"/>
          <a:ext cx="10891572" cy="248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780">
                  <a:extLst>
                    <a:ext uri="{9D8B030D-6E8A-4147-A177-3AD203B41FA5}">
                      <a16:colId xmlns:a16="http://schemas.microsoft.com/office/drawing/2014/main" val="3838532409"/>
                    </a:ext>
                  </a:extLst>
                </a:gridCol>
                <a:gridCol w="4049486">
                  <a:extLst>
                    <a:ext uri="{9D8B030D-6E8A-4147-A177-3AD203B41FA5}">
                      <a16:colId xmlns:a16="http://schemas.microsoft.com/office/drawing/2014/main" val="3016126584"/>
                    </a:ext>
                  </a:extLst>
                </a:gridCol>
                <a:gridCol w="3978306">
                  <a:extLst>
                    <a:ext uri="{9D8B030D-6E8A-4147-A177-3AD203B41FA5}">
                      <a16:colId xmlns:a16="http://schemas.microsoft.com/office/drawing/2014/main" val="341285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Деятельность учащегося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используем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3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знаний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Учащиеся выполняют тест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Тест с автоматической проверкой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по теме урока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Учащиеся выполняют тест «Верно-неверно»</a:t>
                      </a:r>
                    </a:p>
                    <a:p>
                      <a:r>
                        <a:rPr lang="ru-RU" sz="1700" dirty="0"/>
                        <a:t>Учащиеся изучают </a:t>
                      </a:r>
                      <a:r>
                        <a:rPr lang="ru-RU" sz="1700" dirty="0" err="1"/>
                        <a:t>лонгрид</a:t>
                      </a:r>
                      <a:r>
                        <a:rPr lang="ru-RU" sz="1700" dirty="0"/>
                        <a:t> и выполняют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Тест с автоматической проверкой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/>
                        <a:t>Лонгрид</a:t>
                      </a:r>
                      <a:r>
                        <a:rPr lang="ru-RU" sz="1700" dirty="0"/>
                        <a:t> 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2743"/>
                  </a:ext>
                </a:extLst>
              </a:tr>
              <a:tr h="58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Групповая работа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Учащиеся выполняют тест по пройденной теме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Тест с автоматической проверкой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6419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13960-EAC5-C626-1F3B-63C1A742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8E594D7-DB7F-466C-845B-1541E91DC7B3}"/>
              </a:ext>
            </a:extLst>
          </p:cNvPr>
          <p:cNvGraphicFramePr>
            <a:graphicFrameLocks noGrp="1"/>
          </p:cNvGraphicFramePr>
          <p:nvPr/>
        </p:nvGraphicFramePr>
        <p:xfrm>
          <a:off x="650214" y="3429000"/>
          <a:ext cx="1089157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780">
                  <a:extLst>
                    <a:ext uri="{9D8B030D-6E8A-4147-A177-3AD203B41FA5}">
                      <a16:colId xmlns:a16="http://schemas.microsoft.com/office/drawing/2014/main" val="335961602"/>
                    </a:ext>
                  </a:extLst>
                </a:gridCol>
                <a:gridCol w="4049486">
                  <a:extLst>
                    <a:ext uri="{9D8B030D-6E8A-4147-A177-3AD203B41FA5}">
                      <a16:colId xmlns:a16="http://schemas.microsoft.com/office/drawing/2014/main" val="2548414413"/>
                    </a:ext>
                  </a:extLst>
                </a:gridCol>
                <a:gridCol w="3978306">
                  <a:extLst>
                    <a:ext uri="{9D8B030D-6E8A-4147-A177-3AD203B41FA5}">
                      <a16:colId xmlns:a16="http://schemas.microsoft.com/office/drawing/2014/main" val="3864929954"/>
                    </a:ext>
                  </a:extLst>
                </a:gridCol>
              </a:tblGrid>
              <a:tr h="12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Групповая работа</a:t>
                      </a:r>
                    </a:p>
                  </a:txBody>
                  <a:tcPr marL="47625" marR="47625" marT="47625" marB="476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</a:rPr>
                        <a:t>Учащиеся совместно выполняют тестовые задания на интерактивной доске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</a:rPr>
                        <a:t>Тест с автоматической проверкой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6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Закрепление материала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Учащиеся выполняют тест «Верно-неверно»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Тест с автоматической проверкой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26331"/>
                  </a:ext>
                </a:extLst>
              </a:tr>
              <a:tr h="58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Домашнее задание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Учащиеся выполняют тест по пройденной теме с автопроверкой и с ручной проверкой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Тест с автоматической проверкой</a:t>
                      </a:r>
                    </a:p>
                    <a:p>
                      <a:r>
                        <a:rPr lang="ru-RU" sz="1700" dirty="0"/>
                        <a:t>Тест с ручной проверкой «</a:t>
                      </a:r>
                      <a:r>
                        <a:rPr lang="ru-RU" sz="1700" dirty="0" err="1"/>
                        <a:t>Синквейн</a:t>
                      </a:r>
                      <a:r>
                        <a:rPr lang="ru-RU" sz="170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2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24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 dirty="0">
                <a:latin typeface="Arial"/>
                <a:cs typeface="Arial"/>
              </a:rPr>
              <a:t>Правописание безударных гласных в корне слова в 4 классе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>14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62272" y="1327784"/>
            <a:ext cx="6861568" cy="50355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/>
                <a:cs typeface="Arial"/>
              </a:rPr>
              <a:t>Автор: Китаева Анастасия Валерьевна, учитель начальных классов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/>
                <a:cs typeface="Arial"/>
              </a:rPr>
              <a:t>Тема: «Правописание безударных гласных в корне слова»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/>
                <a:cs typeface="Arial"/>
              </a:rPr>
              <a:t>Тип урока: </a:t>
            </a:r>
            <a:r>
              <a:rPr lang="ru-RU" sz="1600" b="1" dirty="0">
                <a:solidFill>
                  <a:srgbClr val="333333"/>
                </a:solidFill>
                <a:latin typeface="Arial"/>
                <a:ea typeface="Calibri"/>
                <a:cs typeface="Arial"/>
              </a:rPr>
              <a:t>урок освоения новых знаний</a:t>
            </a:r>
            <a:endParaRPr lang="ru-RU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/>
                <a:cs typeface="Arial"/>
              </a:rPr>
              <a:t>Цели урока: </a:t>
            </a:r>
            <a:endParaRPr dirty="0"/>
          </a:p>
          <a:p>
            <a:pPr fontAlgn="base">
              <a:lnSpc>
                <a:spcPct val="115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Повторение и систематизация полученных знаний и умений по теме «Правописание слов с проверяемой безударной гласной в корне».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Отработка навыка правописания безударных гласных в корне  слова.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ts val="0"/>
              </a:spcBef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 </a:t>
            </a:r>
            <a:r>
              <a:rPr lang="ru-RU" sz="1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орфографической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зоркости, логического мышления,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общеучебных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интеллектуальных умений, коммуникативных навыков.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BB4DF1-325E-487F-9CFF-E9E832749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94" y="1402022"/>
            <a:ext cx="1750155" cy="2342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B6799B-51EB-4AA1-AD56-E19D34B1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95" y="4119562"/>
            <a:ext cx="382905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/>
          <p:cNvGraphicFramePr>
            <a:graphicFrameLocks noGrp="1"/>
          </p:cNvGraphicFramePr>
          <p:nvPr>
            <p:ph idx="1"/>
          </p:nvPr>
        </p:nvGraphicFramePr>
        <p:xfrm>
          <a:off x="306507" y="1042949"/>
          <a:ext cx="11665534" cy="484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9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Этапы урока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Деятельность учащегося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Что добавили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11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Мотивация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Взаимодействуют с интерактивной моделью, слушают аудио лекцию и проходят интерактивные игры 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Интерактивные модели, анимация, видео, аудио: «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проверить орфограмму?»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«Кроссворд «Словарные слова»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«Орфограммы слабых позиций»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/>
                        <a:t>Актуализация знаний, целеполагание</a:t>
                      </a:r>
                      <a:endParaRPr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Ученики проходят тест «Что лишнее?»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Тест с автоматической проверкой</a:t>
                      </a:r>
                      <a:endParaRPr lang="ru-RU" sz="1600" dirty="0"/>
                    </a:p>
                    <a:p>
                      <a:pPr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Словарная работа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Прохождение тестовых заданий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Работа в парах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Тест с автоматической проверкой</a:t>
                      </a:r>
                      <a:endParaRPr lang="ru-RU" sz="1600" dirty="0"/>
                    </a:p>
                    <a:p>
                      <a:pPr>
                        <a:defRPr/>
                      </a:pPr>
                      <a:r>
                        <a:rPr lang="ru-RU" sz="1600" dirty="0" err="1"/>
                        <a:t>Лонгрид</a:t>
                      </a:r>
                      <a:r>
                        <a:rPr lang="ru-RU" sz="1600" dirty="0"/>
                        <a:t> «Солнышко»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9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Обобщение и систематизация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Играют с интерактивным приложением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Закрепляют материал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Интерактивная игра «</a:t>
                      </a:r>
                      <a:r>
                        <a:rPr lang="ru-RU" sz="1600" dirty="0" err="1"/>
                        <a:t>Орфоконвеер</a:t>
                      </a:r>
                      <a:r>
                        <a:rPr lang="ru-RU" sz="1600" dirty="0"/>
                        <a:t>»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Тесты с автоматической проверкой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Контроль знаний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Прохождение проверочной работы</a:t>
                      </a:r>
                    </a:p>
                    <a:p>
                      <a:pPr>
                        <a:defRPr/>
                      </a:pPr>
                      <a:endParaRPr sz="16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Тест </a:t>
                      </a:r>
                      <a:r>
                        <a:rPr lang="ru-RU" sz="1600" b="0" dirty="0"/>
                        <a:t>с автоматической проверкой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>15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1439454" y="295922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>
                <a:latin typeface="Arial"/>
                <a:cs typeface="Arial"/>
              </a:rPr>
              <a:t>Что предлагаем: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Урок биологии в 7 классе</a:t>
            </a:r>
            <a:endParaRPr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33049" y="1033593"/>
            <a:ext cx="8066082" cy="52596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/>
                <a:cs typeface="Arial"/>
              </a:rPr>
              <a:t>Автор: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Сироткина Ирина Алексеевна, учитель биологии и экологии</a:t>
            </a:r>
            <a:endParaRPr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Тема: «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Путешествие в мир клеток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 урока: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урок формирования и совершенствования знаний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 урока: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пропаганда здорового образа жизни, на основе межпредметных связей в условиях современной школы и с использованием интерактивного оборудования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Задачи: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создать условия для формирования у детей представлений о строении клетки; познакомить с отличительными признаками растительной и животной клеток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обобщить и закрепить знания о строении и функциях главных частей и органоидов клетки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проследить межпредметные связи биологии с литературой и физической культурой по вопросам здорового образа жизни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создать условия для формирования умения видеть, сравнивать, обобщать и делать выводы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6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3C24F4-B98E-04A0-8066-A7543D81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03" y="522356"/>
            <a:ext cx="2630180" cy="3169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00F6BC-969D-5DC4-9AE7-D74C45DDC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314" y="3691918"/>
            <a:ext cx="3497686" cy="24347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28283"/>
              </p:ext>
            </p:extLst>
          </p:nvPr>
        </p:nvGraphicFramePr>
        <p:xfrm>
          <a:off x="247858" y="1618216"/>
          <a:ext cx="11696283" cy="436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Этапы урока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Деятельность учащегося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Что добавили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9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знаний 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Вспоминают строение растительной клетки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Интерактивная игра по материалам конспекта урока</a:t>
                      </a:r>
                      <a:br>
                        <a:rPr lang="ru-RU" sz="1600" b="0" dirty="0"/>
                      </a:br>
                      <a:r>
                        <a:rPr lang="ru-RU" sz="1600" b="0" dirty="0"/>
                        <a:t>Интерактивный рисунок растительной клетки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b="1" dirty="0"/>
                    </a:p>
                    <a:p>
                      <a:pPr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новых знаний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Выполнение лабораторной работы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Демонстрационные материалы к лабораторной работе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Интерактивный рисунок животной клетки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Интерактивный словарь «Персоналии»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7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Первичное закрепление знаний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Сравнивают строение животной и растительной клетки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Интерактивный конструктор «Собери клетку»</a:t>
                      </a:r>
                    </a:p>
                    <a:p>
                      <a:pPr>
                        <a:defRPr/>
                      </a:pPr>
                      <a:r>
                        <a:rPr lang="ru-RU" sz="1600" dirty="0"/>
                        <a:t>Интерактивное задание по материалам конспекта урока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5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/>
                        <a:t>Домашнее задание</a:t>
                      </a:r>
                      <a:endParaRPr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Проверка усвоения знаний</a:t>
                      </a:r>
                      <a:endParaRPr sz="16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/>
                        <a:t>Интерактивный тест с возможностью выбора вариантов на основе заданий из Библиотеки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>17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1439454" y="3048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/>
              <a:t>Что предлагаем: </a:t>
            </a:r>
            <a:endParaRPr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 dirty="0">
                <a:latin typeface="Arial"/>
                <a:cs typeface="Arial"/>
              </a:rPr>
              <a:t>Урок по предмету «История» в 9 классе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07963" y="1336431"/>
            <a:ext cx="5898570" cy="52596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cs typeface="Arial"/>
              </a:rPr>
              <a:t>Урок истории в 9 классе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000" b="1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cs typeface="Arial"/>
              </a:rPr>
              <a:t>Автор: </a:t>
            </a:r>
            <a:r>
              <a:rPr lang="ru-RU" sz="2000" dirty="0">
                <a:cs typeface="Arial"/>
              </a:rPr>
              <a:t>Ираида Олеговна Евстифеева, учитель истории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cs typeface="Arial"/>
              </a:rPr>
              <a:t>Тема: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Восточный вопрос во внешней политике России. Крымская война. </a:t>
            </a:r>
            <a:endParaRPr lang="ru-RU" sz="2000" b="1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000" b="1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cs typeface="Arial"/>
              </a:rPr>
              <a:t>Тип урока: </a:t>
            </a:r>
            <a:r>
              <a:rPr lang="ru-RU" sz="2000" dirty="0">
                <a:effectLst/>
                <a:ea typeface="Calibri" panose="020F0502020204030204" pitchFamily="34" charset="0"/>
              </a:rPr>
              <a:t>проблемный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000" b="1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cs typeface="Arial"/>
              </a:rPr>
              <a:t>Цель урока: 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учащихся с причинами, ходом и итогом Крымской войны 1853-1856 гг. Провести исторические параллели в современность.</a:t>
            </a:r>
            <a:endParaRPr lang="ru-RU" sz="2000" b="1" dirty="0">
              <a:ea typeface="Times New Roman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>18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89934-253A-40EC-B62F-7165530D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2" y="1090613"/>
            <a:ext cx="4403085" cy="55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/>
          <p:cNvGraphicFramePr>
            <a:graphicFrameLocks noGrp="1"/>
          </p:cNvGraphicFramePr>
          <p:nvPr>
            <p:ph idx="1"/>
          </p:nvPr>
        </p:nvGraphicFramePr>
        <p:xfrm>
          <a:off x="247858" y="1035864"/>
          <a:ext cx="11696283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Этапы урока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/>
                        <a:t>Деятельность учащегося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Что добавили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9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знаний и постановка ученой проблемы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Учащиеся отвечают на вопросы (индивидуально, в группах)</a:t>
                      </a:r>
                    </a:p>
                    <a:p>
                      <a:pPr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Учащиеся вспоминают тему Балканского вопроса, вместе с учителем отмечают ключевые события</a:t>
                      </a:r>
                      <a:endParaRPr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Исторический блиц (тестовый формат)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+mn-lt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Динамическая модель с аудио сопровождением «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Балканский вопрос в 1820-х гг.: Русско-турецкая война 1828–1829 гг.»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600" b="1" dirty="0"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часть урока</a:t>
                      </a:r>
                      <a:endParaRPr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Учащиеся изучают причины и поводы к Крымской войне; основные этапы Крымской войны</a:t>
                      </a:r>
                    </a:p>
                    <a:p>
                      <a:pPr>
                        <a:defRPr/>
                      </a:pPr>
                      <a:r>
                        <a:rPr lang="ru-RU" sz="1600" dirty="0">
                          <a:latin typeface="+mn-lt"/>
                        </a:rPr>
                        <a:t>Закрепляют материал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Видеофрагмент «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Крымская война. Оборона Севастополя</a:t>
                      </a:r>
                      <a:r>
                        <a:rPr lang="ru-RU" sz="1600" b="0" dirty="0">
                          <a:latin typeface="+mn-lt"/>
                        </a:rPr>
                        <a:t>»</a:t>
                      </a:r>
                    </a:p>
                    <a:p>
                      <a:pPr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Интерактивная модель «Оборона Севастополя»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Тест </a:t>
                      </a:r>
                      <a:r>
                        <a:rPr lang="ru-RU" sz="1600" b="0" dirty="0"/>
                        <a:t>с автоматической проверкой</a:t>
                      </a:r>
                      <a:r>
                        <a:rPr lang="ru-RU" sz="1600" b="0" dirty="0">
                          <a:latin typeface="+mn-lt"/>
                        </a:rPr>
                        <a:t>: «Этапы Крымской войны»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Тест </a:t>
                      </a:r>
                      <a:r>
                        <a:rPr lang="ru-RU" sz="1600" b="0" dirty="0"/>
                        <a:t>с автоматической проверкой</a:t>
                      </a:r>
                      <a:r>
                        <a:rPr lang="ru-RU" sz="1600" b="0" dirty="0">
                          <a:latin typeface="+mn-lt"/>
                        </a:rPr>
                        <a:t>: «Герои в лицах»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Подведение итогов, рефлексия</a:t>
                      </a:r>
                      <a:endParaRPr sz="16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Учащиеся анализируют условия Парижского мирного договора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Текстовый интерактивный ресурс: «Парижский мирный договор»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dirty="0">
                          <a:latin typeface="+mn-lt"/>
                        </a:rPr>
                        <a:t>Домашнее задание</a:t>
                      </a:r>
                      <a:endParaRPr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Учащиеся выполняют тестовые задания в формате ГИА по пройденному материалу</a:t>
                      </a:r>
                      <a:endParaRPr sz="16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n-lt"/>
                        </a:rPr>
                        <a:t>Тест </a:t>
                      </a:r>
                      <a:r>
                        <a:rPr lang="ru-RU" sz="1600" b="0" dirty="0"/>
                        <a:t>с автоматической проверкой</a:t>
                      </a:r>
                      <a:r>
                        <a:rPr lang="ru-RU" sz="1600" b="0" dirty="0">
                          <a:latin typeface="+mn-lt"/>
                        </a:rPr>
                        <a:t>: «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Контрольные вопросы к Главе VII «Внешняя политика России второй четверти XIX в. Крымская война»»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 bwMode="auto">
          <a:xfrm>
            <a:off x="1439454" y="3048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>
                <a:latin typeface="Arial"/>
                <a:cs typeface="Arial"/>
              </a:rPr>
              <a:t>Что предлагаем: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218E8B-D18D-78AA-39E9-4858C0BC1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64" y="427062"/>
            <a:ext cx="6259272" cy="44255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0B0DD9-5C63-175D-C5DD-61484123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0AC3F-6466-13D7-6B84-FCF2D64186B0}"/>
              </a:ext>
            </a:extLst>
          </p:cNvPr>
          <p:cNvSpPr txBox="1"/>
          <p:nvPr/>
        </p:nvSpPr>
        <p:spPr>
          <a:xfrm>
            <a:off x="894303" y="5333710"/>
            <a:ext cx="10681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Миссия Года педагога и наставника — признание особого статуса педагогических работников, повышение престижа профессии учителя </a:t>
            </a:r>
          </a:p>
        </p:txBody>
      </p:sp>
    </p:spTree>
    <p:extLst>
      <p:ext uri="{BB962C8B-B14F-4D97-AF65-F5344CB8AC3E}">
        <p14:creationId xmlns:p14="http://schemas.microsoft.com/office/powerpoint/2010/main" val="299199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.top-shop.ru/b5/5f/img615_fa0dad6b5c1908469f6e6e73027a5f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91" y="794465"/>
            <a:ext cx="5901609" cy="59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CD8F-A95F-43E8-44AD-6314F20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4000" dirty="0"/>
              <a:t>Урок литературы в 11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80C4E-E476-9BB8-F256-A9A94919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35" y="1185863"/>
            <a:ext cx="7279089" cy="55054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Автор: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Замальдинова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Виктория Валентиновна, учитель русского языка и литературы, заместитель директора по УВР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ма: В мастерской художника слова </a:t>
            </a:r>
            <a:b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рассказу И.А. Бунина «Чистый понедельник»)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урока: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урок-практикум</a:t>
            </a:r>
          </a:p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1600" dirty="0"/>
              <a:t>показать особенность понимания Буниным любви;</a:t>
            </a:r>
          </a:p>
          <a:p>
            <a:r>
              <a:rPr lang="ru-RU" sz="1600" dirty="0"/>
              <a:t>показать противоречивость характера героини;</a:t>
            </a:r>
          </a:p>
          <a:p>
            <a:r>
              <a:rPr lang="ru-RU" sz="1600" dirty="0"/>
              <a:t>развивать навыки творческого чтения, углубляющего понимание и переживание событий рассказа; прививать любовь к слову;</a:t>
            </a:r>
          </a:p>
          <a:p>
            <a:r>
              <a:rPr lang="ru-RU" sz="1600" dirty="0"/>
              <a:t>уметь находить цветовые и световые обозначения, развитие творческого потенциала учащихся;</a:t>
            </a:r>
          </a:p>
          <a:p>
            <a:r>
              <a:rPr lang="ru-RU" sz="1600" dirty="0"/>
              <a:t>обеспечить условия для овладения школьниками умениями и навыками исследовательской деятельности. 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2A0AD-6A04-5DCA-FACB-1FCFC50A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77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2C84A5-0B01-3F89-7215-C6F79C1A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1DB745-CB0B-ECE5-B4E7-D91618FFB002}"/>
              </a:ext>
            </a:extLst>
          </p:cNvPr>
          <p:cNvSpPr txBox="1">
            <a:spLocks/>
          </p:cNvSpPr>
          <p:nvPr/>
        </p:nvSpPr>
        <p:spPr>
          <a:xfrm>
            <a:off x="1439454" y="3048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Что предлагаем: </a:t>
            </a:r>
          </a:p>
        </p:txBody>
      </p:sp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A4427AD3-F288-907A-BEB7-8B402013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98964"/>
              </p:ext>
            </p:extLst>
          </p:nvPr>
        </p:nvGraphicFramePr>
        <p:xfrm>
          <a:off x="723481" y="1910080"/>
          <a:ext cx="11123525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394">
                  <a:extLst>
                    <a:ext uri="{9D8B030D-6E8A-4147-A177-3AD203B41FA5}">
                      <a16:colId xmlns:a16="http://schemas.microsoft.com/office/drawing/2014/main" val="668013079"/>
                    </a:ext>
                  </a:extLst>
                </a:gridCol>
                <a:gridCol w="4049485">
                  <a:extLst>
                    <a:ext uri="{9D8B030D-6E8A-4147-A177-3AD203B41FA5}">
                      <a16:colId xmlns:a16="http://schemas.microsoft.com/office/drawing/2014/main" val="1252269087"/>
                    </a:ext>
                  </a:extLst>
                </a:gridCol>
                <a:gridCol w="4290646">
                  <a:extLst>
                    <a:ext uri="{9D8B030D-6E8A-4147-A177-3AD203B41FA5}">
                      <a16:colId xmlns:a16="http://schemas.microsoft.com/office/drawing/2014/main" val="3662443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используем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7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Беседа: «Послеоктябрьское творчество И.А. Бунина»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Участвуют в обсуждении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Биография И.А. Бунина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8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рассказа «Чистый понедельник»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Участвуют в обсуждении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Интерактивный словарь терминов и понятий</a:t>
                      </a:r>
                    </a:p>
                    <a:p>
                      <a:r>
                        <a:rPr lang="ru-RU" dirty="0"/>
                        <a:t>Аудиокнига</a:t>
                      </a:r>
                      <a:br>
                        <a:rPr lang="ru-RU" dirty="0"/>
                      </a:br>
                      <a:r>
                        <a:rPr lang="ru-RU" dirty="0"/>
                        <a:t>Текст рассказа</a:t>
                      </a:r>
                    </a:p>
                    <a:p>
                      <a:r>
                        <a:rPr lang="ru-RU" dirty="0"/>
                        <a:t>Иллюстративный материал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99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Домашнее 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Выполняют задание индивидуально, в парах или группах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Творческое задание по созданию иллюстрированной аудиокниги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7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16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53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B1CA63E-609B-94AE-C098-8ED82F37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Подведем итоги </a:t>
            </a:r>
            <a:r>
              <a:rPr lang="ru-RU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1527EC1-9516-F0F8-A454-585B91807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E64A20-13E4-0315-0EFE-579E75CB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7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86" y="1343024"/>
            <a:ext cx="3782913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79" y="1600823"/>
            <a:ext cx="5810153" cy="4350524"/>
          </a:xfrm>
        </p:spPr>
        <p:txBody>
          <a:bodyPr/>
          <a:lstStyle/>
          <a:p>
            <a:r>
              <a:rPr lang="ru-RU" sz="2399" dirty="0"/>
              <a:t>Зайдите в сообщество «1С:Образование» в контакте: </a:t>
            </a:r>
            <a:r>
              <a:rPr lang="en" sz="2399" dirty="0">
                <a:hlinkClick r:id="rId3"/>
              </a:rPr>
              <a:t>https://vk.com/obrazovanie1c</a:t>
            </a:r>
            <a:r>
              <a:rPr lang="ru-RU" sz="2399" dirty="0"/>
              <a:t> 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В закрепленной публикации выберите доклад или несколько докладов, которые вам понравился больше всего. Опрос анонимный.</a:t>
            </a:r>
          </a:p>
          <a:p>
            <a:r>
              <a:rPr lang="ru-RU" sz="2399" dirty="0"/>
              <a:t>Подпишитесь на сообщество! Будьте в курсе наших мероприятий и изучайте  публикации наших методистов.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Примите участие в голосовании!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962DA-48D3-4D6B-4D99-9987AA41E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44" y="4204291"/>
            <a:ext cx="2218803" cy="22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9410700" cy="108108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860E6-A09A-4B08-B80C-2A5EB59690F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686683"/>
            <a:ext cx="4753459" cy="4556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401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332656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kern="1200" dirty="0"/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1620" y="22510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4000" kern="1200" dirty="0"/>
              <a:t>Новая механика получения сертификатов</a:t>
            </a:r>
            <a:br>
              <a:rPr lang="ru-RU" altLang="ru-RU" sz="4000" kern="1200" dirty="0"/>
            </a:br>
            <a:r>
              <a:rPr lang="ru-RU" altLang="ru-RU" sz="4000" kern="1200" dirty="0"/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6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629D9-70E7-89BD-B1D4-BEA04579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 такое «Методический акселератор»?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19BB6-630F-F0FC-AD74-F613B384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19" y="1412840"/>
            <a:ext cx="6019419" cy="482441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озможность для учителей школ и преподавателей колледжей: 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больше о программных продуктов 1С для организации учебного процесса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обогатить свой профессиональный опыт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получить бесплатную консультацию методистов фирмы 1С. 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Акселератора участники смогут узнать, как можно сделать учебное занятие ярким, интересным и эффективным, если использовать цифровые учебные материалы и облачную систему «1С:Образование»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активным участником Акселератора может любой желающий учитель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99A65-7CD9-D082-F140-85C65031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6" y="1438275"/>
            <a:ext cx="601388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8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434" y="1287021"/>
            <a:ext cx="5805584" cy="4824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/>
              <a:t>в рекомендованный </a:t>
            </a:r>
            <a:r>
              <a:rPr lang="ru-RU" sz="2400" dirty="0" err="1"/>
              <a:t>Минцифры</a:t>
            </a:r>
            <a:r>
              <a:rPr lang="ru-RU" sz="2400" dirty="0"/>
              <a:t> РФ перечень российских аналогов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0" y="1526239"/>
            <a:ext cx="5334875" cy="4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316103" y="1611421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1С:Образование: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541197" y="3135270"/>
            <a:ext cx="4471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https://obrazovanie.1c.ru/education/</a:t>
            </a:r>
            <a:r>
              <a:rPr lang="ru-RU" sz="2000" dirty="0"/>
              <a:t>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434959" y="4311711"/>
            <a:ext cx="5294161" cy="5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kern="0" dirty="0">
                <a:latin typeface="Circe"/>
              </a:rPr>
              <a:t>Система может использоваться в школах и колледжах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D30BC-C4C9-FE64-42F0-A72DA9B9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Сегодня проводим Акселератор с г. Балахна Нижегородской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7A635-7997-8020-543C-06473C59C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27" y="2145764"/>
            <a:ext cx="5408091" cy="32525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г. Балахне используют систему «1С:Образование»:</a:t>
            </a:r>
          </a:p>
          <a:p>
            <a:r>
              <a:rPr lang="ru-RU" dirty="0">
                <a:solidFill>
                  <a:srgbClr val="C00000"/>
                </a:solidFill>
              </a:rPr>
              <a:t>МБОУ СОШ № 4</a:t>
            </a:r>
          </a:p>
          <a:p>
            <a:r>
              <a:rPr lang="ru-RU" dirty="0"/>
              <a:t>МБОУ СОШ № 6</a:t>
            </a:r>
          </a:p>
          <a:p>
            <a:r>
              <a:rPr lang="ru-RU" dirty="0">
                <a:solidFill>
                  <a:srgbClr val="C00000"/>
                </a:solidFill>
              </a:rPr>
              <a:t>МБОУ СОШ № 9</a:t>
            </a:r>
          </a:p>
          <a:p>
            <a:r>
              <a:rPr lang="ru-RU" dirty="0"/>
              <a:t>МБОУ СОШ № 11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283FF-698B-2900-036B-C3C6A422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3FF063-D058-ADE0-85F5-340BC731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19" y="1611217"/>
            <a:ext cx="6169445" cy="41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3867A-2551-4BB2-03B2-42763365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904" y="485775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dirty="0"/>
              <a:t>МБОУ СОШ № 4 г. Балахны Нижегородской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D0662-6CB5-7465-70D8-A7285490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14" y="1382023"/>
            <a:ext cx="6747774" cy="547597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основана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июня 1963 г. За годы, прошедшие со дня основания, в стенах школы получили среднее (полное) общее образование более 2496 человек. В настоящее время обучается более 600 человек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школе развита информационно – коммуникационная инфраструктура, которая обеспечивает различные виды деятельности обучающихся и учителей для развития творческого потенциала и также для поддержки талантливых детей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сотрудничает с учреждениями дополнительного образования культуры и спорта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необходимые условия для достижения нового, современного качества образования. Это открытие «Точки Роста», областные экспериментальные площадки (НИРО), районные проблемно – творческие группы (ПТГ)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школы - Ушакова Наталия Геннадьевна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CDE7F5-A84E-8E27-379A-64EEAE13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A252D-314C-9141-E996-8F6D1448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488" y="1914303"/>
            <a:ext cx="4900447" cy="36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3867A-2551-4BB2-03B2-42763365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784445"/>
            <a:ext cx="10066746" cy="938213"/>
          </a:xfrm>
        </p:spPr>
        <p:txBody>
          <a:bodyPr>
            <a:normAutofit fontScale="90000"/>
          </a:bodyPr>
          <a:lstStyle/>
          <a:p>
            <a:r>
              <a:rPr lang="ru-RU" dirty="0"/>
              <a:t>МБОУ СОШ № 9 г. Балахны Нижегородской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D0662-6CB5-7465-70D8-A7285490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2" y="2033587"/>
            <a:ext cx="6019800" cy="4824413"/>
          </a:xfrm>
        </p:spPr>
        <p:txBody>
          <a:bodyPr>
            <a:normAutofit/>
          </a:bodyPr>
          <a:lstStyle/>
          <a:p>
            <a:r>
              <a:rPr lang="ru-RU" sz="2400" dirty="0"/>
              <a:t>Школа основана в 1939 году и находится в центре города Балахны</a:t>
            </a:r>
          </a:p>
          <a:p>
            <a:r>
              <a:rPr lang="ru-RU" sz="2400" dirty="0"/>
              <a:t>В 2023-2024 учебном году в школе обучается 479 учащихся, работает 32 педагога</a:t>
            </a:r>
          </a:p>
          <a:p>
            <a:r>
              <a:rPr lang="ru-RU" sz="2400" dirty="0"/>
              <a:t>В 2024 году школа будет праздновать 85-летие с момента создания. </a:t>
            </a:r>
          </a:p>
          <a:p>
            <a:r>
              <a:rPr lang="ru-RU" sz="2400" dirty="0"/>
              <a:t>С 2003 года руководителем педагогического коллектива является директор Жихарева Людмила Ивановна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CDE7F5-A84E-8E27-379A-64EEAE13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95B833-71AB-FD7C-BB83-9858A693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31" y="2685634"/>
            <a:ext cx="5453567" cy="33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9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Сегодня в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30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математики в 3 классе (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Бардова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Елена Анатольевна, учитель начальных классов МБОУ СОШ №4)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русского языка в 4-м классе (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Михалёва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Юлия Валерьевна, учитель начальных классов МБОУ СОШ №4)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русского языка в 4-м классе (Китаева Анастасия Валерьевна, учитель начальных классов МБОУ СОШ №9)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биологии в 7-м классе (Сироткина Ирина Алексеевна, учитель биологии и экологии МБОУ СОШ №4)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истории в 9 классе (Евстифеева Ираида Олеговна , учитель истории МБОУ СОШ №9)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литературы в 11-м классе (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Замальдинова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Виктория Валентиновна, учитель русского языка и литературы, заместитель директора по УВР МБОУ СОШ №4)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Подведение итогов, ответы на вопросы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15736</TotalTime>
  <Words>2263</Words>
  <Application>Microsoft Office PowerPoint</Application>
  <PresentationFormat>Широкоэкранный</PresentationFormat>
  <Paragraphs>309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IV «Методический акселератор» фирмы «1С»  </vt:lpstr>
      <vt:lpstr>Презентация PowerPoint</vt:lpstr>
      <vt:lpstr>Что такое «Методический акселератор»?</vt:lpstr>
      <vt:lpstr>Облачная система «1С:Образование»</vt:lpstr>
      <vt:lpstr>1С:Образование:  основные возможности для обучения в цифровой образовательной среде</vt:lpstr>
      <vt:lpstr>Сегодня проводим Акселератор с г. Балахна Нижегородской области</vt:lpstr>
      <vt:lpstr>МБОУ СОШ № 4 г. Балахны Нижегородской области </vt:lpstr>
      <vt:lpstr>МБОУ СОШ № 9 г. Балахны Нижегородской области </vt:lpstr>
      <vt:lpstr>Сегодня в программе</vt:lpstr>
      <vt:lpstr>Урок математики в 3-м классе</vt:lpstr>
      <vt:lpstr>Презентация PowerPoint</vt:lpstr>
      <vt:lpstr>Урок русского языка в 4 классе по теме «Синонимы»</vt:lpstr>
      <vt:lpstr>Что предлагаем:</vt:lpstr>
      <vt:lpstr>Правописание безударных гласных в корне слова в 4 классе</vt:lpstr>
      <vt:lpstr>Презентация PowerPoint</vt:lpstr>
      <vt:lpstr>Урок биологии в 7 классе</vt:lpstr>
      <vt:lpstr>Презентация PowerPoint</vt:lpstr>
      <vt:lpstr>Урок по предмету «История» в 9 классе</vt:lpstr>
      <vt:lpstr>Презентация PowerPoint</vt:lpstr>
      <vt:lpstr>Урок литературы в 11 классе</vt:lpstr>
      <vt:lpstr>Презентация PowerPoint</vt:lpstr>
      <vt:lpstr>Подведем итоги </vt:lpstr>
      <vt:lpstr>Примите участие в голосовании!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377</cp:revision>
  <dcterms:created xsi:type="dcterms:W3CDTF">2018-08-08T13:50:28Z</dcterms:created>
  <dcterms:modified xsi:type="dcterms:W3CDTF">2023-11-02T07:56:05Z</dcterms:modified>
</cp:coreProperties>
</file>